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997075" y="1095856"/>
            <a:ext cx="6400799" cy="1102500"/>
          </a:xfrm>
          <a:prstGeom prst="rect">
            <a:avLst/>
          </a:prstGeom>
        </p:spPr>
        <p:txBody>
          <a:bodyPr anchorCtr="0" anchor="b" bIns="91425" lIns="91425" rIns="91425" tIns="91425"/>
          <a:lstStyle>
            <a:lvl1pPr>
              <a:spcBef>
                <a:spcPts val="0"/>
              </a:spcBef>
              <a:buSzPct val="100000"/>
              <a:defRPr b="1" sz="4800"/>
            </a:lvl1pPr>
            <a:lvl2pPr>
              <a:spcBef>
                <a:spcPts val="0"/>
              </a:spcBef>
              <a:buSzPct val="100000"/>
              <a:defRPr b="1" sz="4800"/>
            </a:lvl2pPr>
            <a:lvl3pPr>
              <a:spcBef>
                <a:spcPts val="0"/>
              </a:spcBef>
              <a:buSzPct val="100000"/>
              <a:defRPr b="1" sz="4800"/>
            </a:lvl3pPr>
            <a:lvl4pPr>
              <a:spcBef>
                <a:spcPts val="0"/>
              </a:spcBef>
              <a:buSzPct val="100000"/>
              <a:defRPr b="1" sz="4800"/>
            </a:lvl4pPr>
            <a:lvl5pPr>
              <a:spcBef>
                <a:spcPts val="0"/>
              </a:spcBef>
              <a:buSzPct val="100000"/>
              <a:defRPr b="1" sz="4800"/>
            </a:lvl5pPr>
            <a:lvl6pPr>
              <a:spcBef>
                <a:spcPts val="0"/>
              </a:spcBef>
              <a:buSzPct val="100000"/>
              <a:defRPr b="1" sz="4800"/>
            </a:lvl6pPr>
            <a:lvl7pPr>
              <a:spcBef>
                <a:spcPts val="0"/>
              </a:spcBef>
              <a:buSzPct val="100000"/>
              <a:defRPr b="1" sz="4800"/>
            </a:lvl7pPr>
            <a:lvl8pPr>
              <a:spcBef>
                <a:spcPts val="0"/>
              </a:spcBef>
              <a:buSzPct val="100000"/>
              <a:defRPr b="1" sz="4800"/>
            </a:lvl8pPr>
            <a:lvl9pPr>
              <a:spcBef>
                <a:spcPts val="0"/>
              </a:spcBef>
              <a:buSzPct val="100000"/>
              <a:defRPr b="1" sz="4800"/>
            </a:lvl9pPr>
          </a:lstStyle>
          <a:p/>
        </p:txBody>
      </p:sp>
      <p:sp>
        <p:nvSpPr>
          <p:cNvPr id="15" name="Shape 15"/>
          <p:cNvSpPr txBox="1"/>
          <p:nvPr>
            <p:ph idx="1" type="subTitle"/>
          </p:nvPr>
        </p:nvSpPr>
        <p:spPr>
          <a:xfrm>
            <a:off x="1997075" y="2251802"/>
            <a:ext cx="6400799" cy="871800"/>
          </a:xfrm>
          <a:prstGeom prst="rect">
            <a:avLst/>
          </a:prstGeom>
        </p:spPr>
        <p:txBody>
          <a:bodyPr anchorCtr="0" anchor="t" bIns="91425" lIns="91425" rIns="91425" tIns="91425"/>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p:txBody>
      </p:sp>
      <p:sp>
        <p:nvSpPr>
          <p:cNvPr id="16" name="Shape 16"/>
          <p:cNvSpPr/>
          <p:nvPr/>
        </p:nvSpPr>
        <p:spPr>
          <a:xfrm>
            <a:off x="0" y="0"/>
            <a:ext cx="3135299" cy="5143499"/>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7" name="Shape 17"/>
          <p:cNvSpPr/>
          <p:nvPr/>
        </p:nvSpPr>
        <p:spPr>
          <a:xfrm>
            <a:off x="3175" y="0"/>
            <a:ext cx="635000" cy="609600"/>
          </a:xfrm>
          <a:custGeom>
            <a:pathLst>
              <a:path extrusionOk="0" h="512" w="40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18" name="Shape 18"/>
          <p:cNvSpPr/>
          <p:nvPr/>
        </p:nvSpPr>
        <p:spPr>
          <a:xfrm>
            <a:off x="3175" y="1916906"/>
            <a:ext cx="635000" cy="611981"/>
          </a:xfrm>
          <a:custGeom>
            <a:pathLst>
              <a:path extrusionOk="0" h="514" w="40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19" name="Shape 19"/>
          <p:cNvSpPr/>
          <p:nvPr/>
        </p:nvSpPr>
        <p:spPr>
          <a:xfrm>
            <a:off x="3175" y="1307306"/>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0" name="Shape 20"/>
          <p:cNvSpPr/>
          <p:nvPr/>
        </p:nvSpPr>
        <p:spPr>
          <a:xfrm>
            <a:off x="152400" y="1307306"/>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1" name="Shape 21"/>
          <p:cNvSpPr/>
          <p:nvPr/>
        </p:nvSpPr>
        <p:spPr>
          <a:xfrm>
            <a:off x="152400" y="3226593"/>
            <a:ext cx="1317625" cy="609600"/>
          </a:xfrm>
          <a:custGeom>
            <a:pathLst>
              <a:path extrusionOk="0" h="512" w="83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2" name="Shape 22"/>
          <p:cNvSpPr/>
          <p:nvPr/>
        </p:nvSpPr>
        <p:spPr>
          <a:xfrm>
            <a:off x="152400" y="2614612"/>
            <a:ext cx="1317625" cy="611981"/>
          </a:xfrm>
          <a:custGeom>
            <a:pathLst>
              <a:path extrusionOk="0" h="514" w="83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3" name="Shape 23"/>
          <p:cNvSpPr/>
          <p:nvPr/>
        </p:nvSpPr>
        <p:spPr>
          <a:xfrm>
            <a:off x="984250" y="2614612"/>
            <a:ext cx="1322387" cy="611981"/>
          </a:xfrm>
          <a:custGeom>
            <a:pathLst>
              <a:path extrusionOk="0" h="514" w="833">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4" name="Shape 24"/>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5" name="Shape 25"/>
          <p:cNvSpPr/>
          <p:nvPr/>
        </p:nvSpPr>
        <p:spPr>
          <a:xfrm>
            <a:off x="984250" y="4533900"/>
            <a:ext cx="1322387" cy="609600"/>
          </a:xfrm>
          <a:custGeom>
            <a:pathLst>
              <a:path extrusionOk="0" h="512" w="833">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6" name="Shape 26"/>
          <p:cNvSpPr/>
          <p:nvPr/>
        </p:nvSpPr>
        <p:spPr>
          <a:xfrm>
            <a:off x="984250" y="3924300"/>
            <a:ext cx="1322387" cy="609600"/>
          </a:xfrm>
          <a:custGeom>
            <a:pathLst>
              <a:path extrusionOk="0" h="512" w="833">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7" name="Shape 27"/>
          <p:cNvSpPr/>
          <p:nvPr/>
        </p:nvSpPr>
        <p:spPr>
          <a:xfrm>
            <a:off x="1820863" y="3924300"/>
            <a:ext cx="1317625" cy="609600"/>
          </a:xfrm>
          <a:custGeom>
            <a:pathLst>
              <a:path extrusionOk="0" h="512" w="83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8" name="Shape 28"/>
          <p:cNvSpPr/>
          <p:nvPr/>
        </p:nvSpPr>
        <p:spPr>
          <a:xfrm>
            <a:off x="3175" y="609600"/>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9" name="Shape 29"/>
          <p:cNvSpPr/>
          <p:nvPr/>
        </p:nvSpPr>
        <p:spPr>
          <a:xfrm>
            <a:off x="152400" y="1916906"/>
            <a:ext cx="1317625" cy="611981"/>
          </a:xfrm>
          <a:custGeom>
            <a:pathLst>
              <a:path extrusionOk="0" h="514" w="83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0" name="Shape 30"/>
          <p:cNvSpPr/>
          <p:nvPr/>
        </p:nvSpPr>
        <p:spPr>
          <a:xfrm>
            <a:off x="984250" y="3226593"/>
            <a:ext cx="1322387" cy="609600"/>
          </a:xfrm>
          <a:custGeom>
            <a:pathLst>
              <a:path extrusionOk="0" h="512" w="833">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1" name="Shape 31"/>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2" name="Shape 32"/>
          <p:cNvSpPr/>
          <p:nvPr/>
        </p:nvSpPr>
        <p:spPr>
          <a:xfrm>
            <a:off x="1820863" y="4533900"/>
            <a:ext cx="1317625" cy="609600"/>
          </a:xfrm>
          <a:custGeom>
            <a:pathLst>
              <a:path extrusionOk="0" h="512" w="83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3" name="Shape 33"/>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4" name="Shape 34"/>
          <p:cNvSpPr/>
          <p:nvPr/>
        </p:nvSpPr>
        <p:spPr>
          <a:xfrm>
            <a:off x="3175" y="4533900"/>
            <a:ext cx="635000" cy="6096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5" name="Shape 35"/>
          <p:cNvSpPr/>
          <p:nvPr/>
        </p:nvSpPr>
        <p:spPr>
          <a:xfrm>
            <a:off x="3175" y="3924300"/>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36" name="Shape 36"/>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37" name="Shape 3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38" name="Shape 3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39" name="Shape 3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40" name="Shape 40"/>
          <p:cNvSpPr/>
          <p:nvPr/>
        </p:nvSpPr>
        <p:spPr>
          <a:xfrm>
            <a:off x="8397875" y="2017"/>
            <a:ext cx="746125" cy="610209"/>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41" name="Shape 41"/>
          <p:cNvSpPr/>
          <p:nvPr/>
        </p:nvSpPr>
        <p:spPr>
          <a:xfrm>
            <a:off x="8397875" y="612225"/>
            <a:ext cx="746125" cy="607183"/>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42" name="Shape 42"/>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43" name="Shape 4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4" name="Shape 44"/>
        <p:cNvGrpSpPr/>
        <p:nvPr/>
      </p:nvGrpSpPr>
      <p:grpSpPr>
        <a:xfrm>
          <a:off x="0" y="0"/>
          <a:ext cx="0" cy="0"/>
          <a:chOff x="0" y="0"/>
          <a:chExt cx="0" cy="0"/>
        </a:xfrm>
      </p:grpSpPr>
      <p:sp>
        <p:nvSpPr>
          <p:cNvPr id="45" name="Shape 45"/>
          <p:cNvSpPr txBox="1"/>
          <p:nvPr>
            <p:ph type="title"/>
          </p:nvPr>
        </p:nvSpPr>
        <p:spPr>
          <a:xfrm>
            <a:off x="457200" y="205978"/>
            <a:ext cx="687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6" name="Shape 46"/>
          <p:cNvSpPr txBox="1"/>
          <p:nvPr>
            <p:ph idx="1" type="body"/>
          </p:nvPr>
        </p:nvSpPr>
        <p:spPr>
          <a:xfrm>
            <a:off x="457200" y="1200150"/>
            <a:ext cx="8229600" cy="3630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7" name="Shape 4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48" name="Shape 4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49" name="Shape 4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0" name="Shape 50"/>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1" name="Shape 5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687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txBox="1"/>
          <p:nvPr>
            <p:ph idx="1" type="body"/>
          </p:nvPr>
        </p:nvSpPr>
        <p:spPr>
          <a:xfrm>
            <a:off x="457200" y="1200150"/>
            <a:ext cx="4038599" cy="3630300"/>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5" name="Shape 55"/>
          <p:cNvSpPr txBox="1"/>
          <p:nvPr>
            <p:ph idx="2" type="body"/>
          </p:nvPr>
        </p:nvSpPr>
        <p:spPr>
          <a:xfrm>
            <a:off x="4648200" y="1200150"/>
            <a:ext cx="4038599" cy="3630300"/>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6" name="Shape 56"/>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57" name="Shape 57"/>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58" name="Shape 58"/>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9" name="Shape 59"/>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60" name="Shape 6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687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3" name="Shape 63"/>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64" name="Shape 64"/>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65" name="Shape 65"/>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66" name="Shape 66"/>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67" name="Shape 6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68" name="Shape 6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69" name="Shape 6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70" name="Shape 70"/>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71" name="Shape 7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2" name="Shape 72"/>
        <p:cNvGrpSpPr/>
        <p:nvPr/>
      </p:nvGrpSpPr>
      <p:grpSpPr>
        <a:xfrm>
          <a:off x="0" y="0"/>
          <a:ext cx="0" cy="0"/>
          <a:chOff x="0" y="0"/>
          <a:chExt cx="0" cy="0"/>
        </a:xfrm>
      </p:grpSpPr>
      <p:sp>
        <p:nvSpPr>
          <p:cNvPr id="73" name="Shape 73"/>
          <p:cNvSpPr txBox="1"/>
          <p:nvPr>
            <p:ph idx="1" type="body"/>
          </p:nvPr>
        </p:nvSpPr>
        <p:spPr>
          <a:xfrm>
            <a:off x="1574800" y="3320653"/>
            <a:ext cx="5486399" cy="513300"/>
          </a:xfrm>
          <a:prstGeom prst="rect">
            <a:avLst/>
          </a:prstGeom>
        </p:spPr>
        <p:txBody>
          <a:bodyPr anchorCtr="0" anchor="t" bIns="91425" lIns="91425" rIns="91425" tIns="91425"/>
          <a:lstStyle>
            <a:lvl1pPr algn="ctr">
              <a:spcBef>
                <a:spcPts val="0"/>
              </a:spcBef>
              <a:buSzPct val="100000"/>
              <a:buNone/>
              <a:defRPr sz="1800"/>
            </a:lvl1pPr>
          </a:lstStyle>
          <a:p/>
        </p:txBody>
      </p:sp>
      <p:sp>
        <p:nvSpPr>
          <p:cNvPr id="74" name="Shape 74"/>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75" name="Shape 75"/>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76" name="Shape 76"/>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77" name="Shape 77"/>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78" name="Shape 78"/>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79" name="Shape 79"/>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80" name="Shape 80"/>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81" name="Shape 81"/>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82" name="Shape 8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x="0" y="0"/>
          <a:ext cx="0" cy="0"/>
          <a:chOff x="0" y="0"/>
          <a:chExt cx="0" cy="0"/>
        </a:xfrm>
      </p:grpSpPr>
      <p:sp>
        <p:nvSpPr>
          <p:cNvPr id="84" name="Shape 8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r="100%" t="100%"/>
          </a:path>
          <a:tileRect b="-100%" l="-100%"/>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6879600" cy="857400"/>
          </a:xfrm>
          <a:prstGeom prst="rect">
            <a:avLst/>
          </a:prstGeom>
          <a:noFill/>
          <a:ln>
            <a:noFill/>
          </a:ln>
        </p:spPr>
        <p:txBody>
          <a:bodyPr anchorCtr="0" anchor="b" bIns="91425" lIns="91425" rIns="91425" tIns="91425"/>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p:txBody>
      </p:sp>
      <p:sp>
        <p:nvSpPr>
          <p:cNvPr id="6" name="Shape 6"/>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p:txBody>
      </p:sp>
      <p:sp>
        <p:nvSpPr>
          <p:cNvPr id="7" name="Shape 7"/>
          <p:cNvSpPr/>
          <p:nvPr/>
        </p:nvSpPr>
        <p:spPr>
          <a:xfrm>
            <a:off x="0" y="0"/>
            <a:ext cx="3135299" cy="5143499"/>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8" name="Shape 8"/>
          <p:cNvSpPr/>
          <p:nvPr/>
        </p:nvSpPr>
        <p:spPr>
          <a:xfrm>
            <a:off x="3175" y="4533900"/>
            <a:ext cx="635000" cy="6096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9" name="Shape 9"/>
          <p:cNvSpPr/>
          <p:nvPr/>
        </p:nvSpPr>
        <p:spPr>
          <a:xfrm>
            <a:off x="3175" y="3924300"/>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10" name="Shape 10"/>
          <p:cNvSpPr/>
          <p:nvPr/>
        </p:nvSpPr>
        <p:spPr>
          <a:xfrm>
            <a:off x="8397875" y="2017"/>
            <a:ext cx="746125" cy="610209"/>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11" name="Shape 11"/>
          <p:cNvSpPr/>
          <p:nvPr/>
        </p:nvSpPr>
        <p:spPr>
          <a:xfrm>
            <a:off x="8397875" y="612225"/>
            <a:ext cx="746125" cy="607183"/>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12" name="Shape 12"/>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lt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eschooltoday.com/energy/non-renewable-energy/what-is-coal.html" TargetMode="External"/><Relationship Id="rId4" Type="http://schemas.openxmlformats.org/officeDocument/2006/relationships/hyperlink" Target="https://www.duke-energy.com/about-energy/generating-electricity/coal-fired-how.asp" TargetMode="External"/><Relationship Id="rId11" Type="http://schemas.openxmlformats.org/officeDocument/2006/relationships/image" Target="../media/image01.png"/><Relationship Id="rId10" Type="http://schemas.openxmlformats.org/officeDocument/2006/relationships/hyperlink" Target="http://theamericanenergynews.com/wp-content/uploads/2015/07/Coal-Fired-Power-Plant.jpg" TargetMode="External"/><Relationship Id="rId9" Type="http://schemas.openxmlformats.org/officeDocument/2006/relationships/hyperlink" Target="https://upload.wikimedia.org/wikipedia/commons/7/72/Coal_anthracite.jpg" TargetMode="External"/><Relationship Id="rId5" Type="http://schemas.openxmlformats.org/officeDocument/2006/relationships/hyperlink" Target="http://www.epa.gov/cleanenergy/energy-and-you/affect/coal.html" TargetMode="External"/><Relationship Id="rId6" Type="http://schemas.openxmlformats.org/officeDocument/2006/relationships/hyperlink" Target="http://www.theinnovationdiaries.com/2494/where-does-coal-come-from/" TargetMode="External"/><Relationship Id="rId7" Type="http://schemas.openxmlformats.org/officeDocument/2006/relationships/hyperlink" Target="http://images.bwbx.io/cms/2012-04-26/econ_coal18__01__630x420.jpg" TargetMode="External"/><Relationship Id="rId8" Type="http://schemas.openxmlformats.org/officeDocument/2006/relationships/hyperlink" Target="https://emergingequity.files.wordpress.com/2015/02/coal-1.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ctrTitle"/>
          </p:nvPr>
        </p:nvSpPr>
        <p:spPr>
          <a:xfrm>
            <a:off x="1997075" y="1095856"/>
            <a:ext cx="6400799" cy="1102500"/>
          </a:xfrm>
          <a:prstGeom prst="rect">
            <a:avLst/>
          </a:prstGeom>
        </p:spPr>
        <p:txBody>
          <a:bodyPr anchorCtr="0" anchor="b" bIns="91425" lIns="91425" rIns="91425" tIns="91425">
            <a:noAutofit/>
          </a:bodyPr>
          <a:lstStyle/>
          <a:p>
            <a:pPr>
              <a:spcBef>
                <a:spcPts val="0"/>
              </a:spcBef>
              <a:buNone/>
            </a:pPr>
            <a:r>
              <a:rPr lang="en"/>
              <a:t>Coal</a:t>
            </a:r>
          </a:p>
        </p:txBody>
      </p:sp>
      <p:sp>
        <p:nvSpPr>
          <p:cNvPr id="87" name="Shape 87"/>
          <p:cNvSpPr txBox="1"/>
          <p:nvPr>
            <p:ph idx="1" type="subTitle"/>
          </p:nvPr>
        </p:nvSpPr>
        <p:spPr>
          <a:xfrm>
            <a:off x="1997075" y="2251802"/>
            <a:ext cx="6400799" cy="871800"/>
          </a:xfrm>
          <a:prstGeom prst="rect">
            <a:avLst/>
          </a:prstGeom>
        </p:spPr>
        <p:txBody>
          <a:bodyPr anchorCtr="0" anchor="t" bIns="91425" lIns="91425" rIns="91425" tIns="91425">
            <a:noAutofit/>
          </a:bodyPr>
          <a:lstStyle/>
          <a:p>
            <a:pPr>
              <a:spcBef>
                <a:spcPts val="0"/>
              </a:spcBef>
              <a:buNone/>
            </a:pPr>
            <a:r>
              <a:rPr lang="en">
                <a:solidFill>
                  <a:srgbClr val="D9D9D9"/>
                </a:solidFill>
              </a:rPr>
              <a:t>By: Logan B. and Nile H.</a:t>
            </a:r>
          </a:p>
        </p:txBody>
      </p:sp>
      <p:pic>
        <p:nvPicPr>
          <p:cNvPr id="88" name="Shape 88"/>
          <p:cNvPicPr preferRelativeResize="0"/>
          <p:nvPr/>
        </p:nvPicPr>
        <p:blipFill>
          <a:blip r:embed="rId3">
            <a:alphaModFix/>
          </a:blip>
          <a:stretch>
            <a:fillRect/>
          </a:stretch>
        </p:blipFill>
        <p:spPr>
          <a:xfrm>
            <a:off x="6968625" y="2968125"/>
            <a:ext cx="2175375" cy="21753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18325"/>
            <a:ext cx="6879600" cy="845099"/>
          </a:xfrm>
          <a:prstGeom prst="rect">
            <a:avLst/>
          </a:prstGeom>
        </p:spPr>
        <p:txBody>
          <a:bodyPr anchorCtr="0" anchor="b" bIns="91425" lIns="91425" rIns="91425" tIns="91425">
            <a:noAutofit/>
          </a:bodyPr>
          <a:lstStyle/>
          <a:p>
            <a:pPr>
              <a:spcBef>
                <a:spcPts val="0"/>
              </a:spcBef>
              <a:buNone/>
            </a:pPr>
            <a:r>
              <a:rPr b="1" lang="en"/>
              <a:t>What is Coal?</a:t>
            </a:r>
          </a:p>
        </p:txBody>
      </p:sp>
      <p:sp>
        <p:nvSpPr>
          <p:cNvPr id="94" name="Shape 94"/>
          <p:cNvSpPr txBox="1"/>
          <p:nvPr>
            <p:ph idx="1" type="body"/>
          </p:nvPr>
        </p:nvSpPr>
        <p:spPr>
          <a:xfrm>
            <a:off x="457200" y="1200150"/>
            <a:ext cx="8229600" cy="3630300"/>
          </a:xfrm>
          <a:prstGeom prst="rect">
            <a:avLst/>
          </a:prstGeom>
        </p:spPr>
        <p:txBody>
          <a:bodyPr anchorCtr="0" anchor="t" bIns="91425" lIns="91425" rIns="91425" tIns="91425">
            <a:noAutofit/>
          </a:bodyPr>
          <a:lstStyle/>
          <a:p>
            <a:pPr>
              <a:spcBef>
                <a:spcPts val="0"/>
              </a:spcBef>
              <a:buNone/>
            </a:pPr>
            <a:r>
              <a:rPr lang="en" sz="2400"/>
              <a:t>Coal is a combustible black rock, made of mainly carbonized plant matter, found mainly in underground deposits and widely used as fuel.</a:t>
            </a:r>
          </a:p>
        </p:txBody>
      </p:sp>
      <p:pic>
        <p:nvPicPr>
          <p:cNvPr id="95" name="Shape 95"/>
          <p:cNvPicPr preferRelativeResize="0"/>
          <p:nvPr/>
        </p:nvPicPr>
        <p:blipFill>
          <a:blip r:embed="rId3">
            <a:alphaModFix/>
          </a:blip>
          <a:stretch>
            <a:fillRect/>
          </a:stretch>
        </p:blipFill>
        <p:spPr>
          <a:xfrm>
            <a:off x="771550" y="2618325"/>
            <a:ext cx="3058774" cy="229409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b="1" lang="en"/>
              <a:t>Renewable or Nonrenewable?</a:t>
            </a:r>
          </a:p>
        </p:txBody>
      </p:sp>
      <p:sp>
        <p:nvSpPr>
          <p:cNvPr id="101" name="Shape 101"/>
          <p:cNvSpPr txBox="1"/>
          <p:nvPr>
            <p:ph idx="1" type="body"/>
          </p:nvPr>
        </p:nvSpPr>
        <p:spPr>
          <a:xfrm>
            <a:off x="265050" y="1063375"/>
            <a:ext cx="8229600" cy="3630300"/>
          </a:xfrm>
          <a:prstGeom prst="rect">
            <a:avLst/>
          </a:prstGeom>
        </p:spPr>
        <p:txBody>
          <a:bodyPr anchorCtr="0" anchor="t" bIns="91425" lIns="91425" rIns="91425" tIns="91425">
            <a:noAutofit/>
          </a:bodyPr>
          <a:lstStyle/>
          <a:p>
            <a:pPr>
              <a:spcBef>
                <a:spcPts val="0"/>
              </a:spcBef>
              <a:buNone/>
            </a:pPr>
            <a:r>
              <a:rPr lang="en" sz="1800"/>
              <a:t>Coal is a nonrenewable resource. This mean that once use expend all of it that we have currently we won’t have anymore. At least not for millions of years. Since it is created by carbonized plant and animal remains from before the dinosaurs, it takes millennia to create it.</a:t>
            </a:r>
          </a:p>
        </p:txBody>
      </p:sp>
      <p:pic>
        <p:nvPicPr>
          <p:cNvPr id="102" name="Shape 102"/>
          <p:cNvPicPr preferRelativeResize="0"/>
          <p:nvPr/>
        </p:nvPicPr>
        <p:blipFill>
          <a:blip r:embed="rId3">
            <a:alphaModFix/>
          </a:blip>
          <a:stretch>
            <a:fillRect/>
          </a:stretch>
        </p:blipFill>
        <p:spPr>
          <a:xfrm>
            <a:off x="4795725" y="2520425"/>
            <a:ext cx="3698925" cy="24659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b="1" lang="en"/>
              <a:t>Where and how is it found?</a:t>
            </a:r>
          </a:p>
        </p:txBody>
      </p:sp>
      <p:sp>
        <p:nvSpPr>
          <p:cNvPr id="108" name="Shape 108"/>
          <p:cNvSpPr txBox="1"/>
          <p:nvPr>
            <p:ph idx="1" type="body"/>
          </p:nvPr>
        </p:nvSpPr>
        <p:spPr>
          <a:xfrm>
            <a:off x="457200" y="1063375"/>
            <a:ext cx="8229600" cy="3938699"/>
          </a:xfrm>
          <a:prstGeom prst="rect">
            <a:avLst/>
          </a:prstGeom>
        </p:spPr>
        <p:txBody>
          <a:bodyPr anchorCtr="0" anchor="t" bIns="91425" lIns="91425" rIns="91425" tIns="91425">
            <a:noAutofit/>
          </a:bodyPr>
          <a:lstStyle/>
          <a:p>
            <a:pPr rtl="0">
              <a:spcBef>
                <a:spcPts val="0"/>
              </a:spcBef>
              <a:buNone/>
            </a:pPr>
            <a:r>
              <a:rPr lang="en" sz="1400"/>
              <a:t>Coal is a fossil fuel that was created millions of years ago and now can be used to generate electricity using modern day technology. Coal is gathered from mines and quarries (see picture below). Many mines around the world gather coal and it can be extremely dangerous. While mining, if a coal miner hits a rock wrong and a spark is created, it can cause massive explosions. </a:t>
            </a:r>
          </a:p>
          <a:p>
            <a:pPr rtl="0">
              <a:spcBef>
                <a:spcPts val="0"/>
              </a:spcBef>
              <a:buNone/>
            </a:pPr>
            <a:r>
              <a:t/>
            </a:r>
            <a:endParaRPr/>
          </a:p>
          <a:p>
            <a:pPr rtl="0">
              <a:spcBef>
                <a:spcPts val="0"/>
              </a:spcBef>
              <a:buNone/>
            </a:pPr>
            <a:r>
              <a:t/>
            </a:r>
            <a:endParaRPr/>
          </a:p>
          <a:p>
            <a:pPr rtl="0">
              <a:spcBef>
                <a:spcPts val="0"/>
              </a:spcBef>
              <a:buNone/>
            </a:pPr>
            <a:r>
              <a:t/>
            </a:r>
            <a:endParaRPr sz="1400"/>
          </a:p>
          <a:p>
            <a:pPr rtl="0">
              <a:spcBef>
                <a:spcPts val="0"/>
              </a:spcBef>
              <a:buNone/>
            </a:pPr>
            <a:r>
              <a:t/>
            </a:r>
            <a:endParaRPr sz="1400"/>
          </a:p>
          <a:p>
            <a:pPr indent="0" marL="2743200" rtl="0">
              <a:spcBef>
                <a:spcPts val="0"/>
              </a:spcBef>
              <a:buNone/>
            </a:pPr>
            <a:r>
              <a:rPr b="1" lang="en" sz="1400"/>
              <a:t>Fun fact</a:t>
            </a:r>
            <a:r>
              <a:rPr lang="en" sz="1400"/>
              <a:t> </a:t>
            </a:r>
          </a:p>
          <a:p>
            <a:pPr indent="0" marL="2743200" rtl="0">
              <a:spcBef>
                <a:spcPts val="0"/>
              </a:spcBef>
              <a:buNone/>
            </a:pPr>
            <a:r>
              <a:rPr lang="en" sz="1400"/>
              <a:t>The truck in the picture is one of many which can pickup and </a:t>
            </a:r>
          </a:p>
          <a:p>
            <a:pPr indent="0" marL="2743200" rtl="0">
              <a:spcBef>
                <a:spcPts val="0"/>
              </a:spcBef>
              <a:buNone/>
            </a:pPr>
            <a:r>
              <a:rPr lang="en" sz="1400"/>
              <a:t>transport huge amounts of coal, One of the biggest trucks can </a:t>
            </a:r>
          </a:p>
          <a:p>
            <a:pPr indent="457200" marL="2286000" rtl="0">
              <a:spcBef>
                <a:spcPts val="0"/>
              </a:spcBef>
              <a:buNone/>
            </a:pPr>
            <a:r>
              <a:rPr lang="en" sz="1400"/>
              <a:t>haul about 447 tons of coal</a:t>
            </a:r>
          </a:p>
        </p:txBody>
      </p:sp>
      <p:pic>
        <p:nvPicPr>
          <p:cNvPr id="109" name="Shape 109"/>
          <p:cNvPicPr preferRelativeResize="0"/>
          <p:nvPr/>
        </p:nvPicPr>
        <p:blipFill>
          <a:blip r:embed="rId3">
            <a:alphaModFix/>
          </a:blip>
          <a:stretch>
            <a:fillRect/>
          </a:stretch>
        </p:blipFill>
        <p:spPr>
          <a:xfrm>
            <a:off x="308775" y="2652725"/>
            <a:ext cx="2855400" cy="18341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b="1" lang="en"/>
              <a:t>Environmental Effects		</a:t>
            </a:r>
          </a:p>
        </p:txBody>
      </p:sp>
      <p:sp>
        <p:nvSpPr>
          <p:cNvPr id="115" name="Shape 115"/>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lnSpc>
                <a:spcPct val="130000"/>
              </a:lnSpc>
              <a:spcBef>
                <a:spcPts val="1200"/>
              </a:spcBef>
              <a:spcAft>
                <a:spcPts val="1200"/>
              </a:spcAft>
              <a:buClr>
                <a:schemeClr val="dk1"/>
              </a:buClr>
              <a:buSzPct val="100000"/>
              <a:buFont typeface="Arial"/>
              <a:buNone/>
            </a:pPr>
            <a:r>
              <a:rPr lang="en" sz="1100">
                <a:solidFill>
                  <a:srgbClr val="FFFFFF"/>
                </a:solidFill>
              </a:rPr>
              <a:t>Although power plants are regulated by federal and state laws to protect health and the environment, there is a wide variation of environmental impacts associated with power generation technologies.</a:t>
            </a:r>
          </a:p>
          <a:p>
            <a:pPr lvl="0" rtl="0">
              <a:lnSpc>
                <a:spcPct val="130000"/>
              </a:lnSpc>
              <a:spcBef>
                <a:spcPts val="1200"/>
              </a:spcBef>
              <a:spcAft>
                <a:spcPts val="1200"/>
              </a:spcAft>
              <a:buNone/>
            </a:pPr>
            <a:r>
              <a:rPr lang="en" sz="1100">
                <a:solidFill>
                  <a:srgbClr val="FFFFFF"/>
                </a:solidFill>
              </a:rPr>
              <a:t>When coal is burned, carbon dioxide, sulfur dioxide, nitrogen oxides, and mercury compounds are released. For that reason, coal-fired boilers are required to have controllers to reduce the amount of emissions that are released.</a:t>
            </a:r>
          </a:p>
          <a:p>
            <a:pPr lvl="0" rtl="0">
              <a:lnSpc>
                <a:spcPct val="130000"/>
              </a:lnSpc>
              <a:spcBef>
                <a:spcPts val="1200"/>
              </a:spcBef>
              <a:spcAft>
                <a:spcPts val="1200"/>
              </a:spcAft>
              <a:buClr>
                <a:schemeClr val="dk1"/>
              </a:buClr>
              <a:buSzPct val="100000"/>
              <a:buFont typeface="Arial"/>
              <a:buNone/>
            </a:pPr>
            <a:r>
              <a:rPr lang="en" sz="1100">
                <a:solidFill>
                  <a:srgbClr val="FFFFFF"/>
                </a:solidFill>
              </a:rPr>
              <a:t>Pollutants build up in the water used in the power plant boiler and cooling system. If the water used in the power plant is spilt or disposed of to a lake or river, the pollutants in the water can harm fish and plants. Also, if rain falls on coal stored in piles outside the power plant, the water that runs off these piles can wash off heavy metals from the coal, such as arsenic and lead, into nearby bodies of water. Coal mining can also contaminate bodies of water with heavy metals when the water used to clean the coal is sent back into the environment.</a:t>
            </a:r>
          </a:p>
          <a:p>
            <a:pPr>
              <a:spcBef>
                <a:spcPts val="0"/>
              </a:spcBef>
              <a:buNone/>
            </a:pPr>
            <a:r>
              <a:t/>
            </a:r>
            <a:endParaRPr sz="1100">
              <a:solidFill>
                <a:srgbClr val="FFFFFF"/>
              </a:solidFill>
            </a:endParaRPr>
          </a:p>
        </p:txBody>
      </p:sp>
      <p:pic>
        <p:nvPicPr>
          <p:cNvPr id="116" name="Shape 116"/>
          <p:cNvPicPr preferRelativeResize="0"/>
          <p:nvPr/>
        </p:nvPicPr>
        <p:blipFill>
          <a:blip r:embed="rId3">
            <a:alphaModFix/>
          </a:blip>
          <a:stretch>
            <a:fillRect/>
          </a:stretch>
        </p:blipFill>
        <p:spPr>
          <a:xfrm>
            <a:off x="6043275" y="3515012"/>
            <a:ext cx="3048000" cy="15716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52399"/>
            <a:ext cx="6879600" cy="620099"/>
          </a:xfrm>
          <a:prstGeom prst="rect">
            <a:avLst/>
          </a:prstGeom>
        </p:spPr>
        <p:txBody>
          <a:bodyPr anchorCtr="0" anchor="b" bIns="91425" lIns="91425" rIns="91425" tIns="91425">
            <a:noAutofit/>
          </a:bodyPr>
          <a:lstStyle/>
          <a:p>
            <a:pPr>
              <a:spcBef>
                <a:spcPts val="0"/>
              </a:spcBef>
              <a:buNone/>
            </a:pPr>
            <a:r>
              <a:rPr b="1" lang="en"/>
              <a:t>How Does Coal Power Work?</a:t>
            </a:r>
          </a:p>
        </p:txBody>
      </p:sp>
      <p:pic>
        <p:nvPicPr>
          <p:cNvPr id="122" name="Shape 122"/>
          <p:cNvPicPr preferRelativeResize="0"/>
          <p:nvPr/>
        </p:nvPicPr>
        <p:blipFill>
          <a:blip r:embed="rId3">
            <a:alphaModFix/>
          </a:blip>
          <a:stretch>
            <a:fillRect/>
          </a:stretch>
        </p:blipFill>
        <p:spPr>
          <a:xfrm>
            <a:off x="6838050" y="3309550"/>
            <a:ext cx="1495375" cy="975124"/>
          </a:xfrm>
          <a:prstGeom prst="rect">
            <a:avLst/>
          </a:prstGeom>
          <a:noFill/>
          <a:ln>
            <a:noFill/>
          </a:ln>
        </p:spPr>
      </p:pic>
      <p:sp>
        <p:nvSpPr>
          <p:cNvPr id="123" name="Shape 123"/>
          <p:cNvSpPr txBox="1"/>
          <p:nvPr>
            <p:ph idx="1" type="body"/>
          </p:nvPr>
        </p:nvSpPr>
        <p:spPr>
          <a:xfrm>
            <a:off x="457200" y="672500"/>
            <a:ext cx="8229600" cy="4158000"/>
          </a:xfrm>
          <a:prstGeom prst="rect">
            <a:avLst/>
          </a:prstGeom>
        </p:spPr>
        <p:txBody>
          <a:bodyPr anchorCtr="0" anchor="t" bIns="91425" lIns="91425" rIns="91425" tIns="91425">
            <a:noAutofit/>
          </a:bodyPr>
          <a:lstStyle/>
          <a:p>
            <a:pPr lvl="0" rtl="0">
              <a:lnSpc>
                <a:spcPct val="132954"/>
              </a:lnSpc>
              <a:spcBef>
                <a:spcPts val="0"/>
              </a:spcBef>
              <a:spcAft>
                <a:spcPts val="1100"/>
              </a:spcAft>
              <a:buClr>
                <a:schemeClr val="dk1"/>
              </a:buClr>
              <a:buSzPct val="110000"/>
              <a:buFont typeface="Arial"/>
              <a:buNone/>
            </a:pPr>
            <a:r>
              <a:rPr lang="en" sz="1000">
                <a:solidFill>
                  <a:srgbClr val="FFFFFF"/>
                </a:solidFill>
              </a:rPr>
              <a:t>In a coal-fired steam station is much like a nuclear station, it makes water into steam, which in turn drives turbine generators to produce electricity. Here’s how that works: </a:t>
            </a:r>
          </a:p>
          <a:p>
            <a:pPr lvl="0" rtl="0">
              <a:lnSpc>
                <a:spcPct val="132954"/>
              </a:lnSpc>
              <a:spcBef>
                <a:spcPts val="0"/>
              </a:spcBef>
              <a:spcAft>
                <a:spcPts val="1100"/>
              </a:spcAft>
              <a:buClr>
                <a:schemeClr val="dk1"/>
              </a:buClr>
              <a:buSzPct val="110000"/>
              <a:buFont typeface="Arial"/>
              <a:buNone/>
            </a:pPr>
            <a:r>
              <a:rPr b="1" lang="en" sz="1000">
                <a:solidFill>
                  <a:srgbClr val="FFFFFF"/>
                </a:solidFill>
              </a:rPr>
              <a:t>1. Heat is created</a:t>
            </a:r>
          </a:p>
          <a:p>
            <a:pPr lvl="0" rtl="0">
              <a:lnSpc>
                <a:spcPct val="132954"/>
              </a:lnSpc>
              <a:spcBef>
                <a:spcPts val="0"/>
              </a:spcBef>
              <a:spcAft>
                <a:spcPts val="1100"/>
              </a:spcAft>
              <a:buClr>
                <a:schemeClr val="dk1"/>
              </a:buClr>
              <a:buSzPct val="110000"/>
              <a:buFont typeface="Arial"/>
              <a:buNone/>
            </a:pPr>
            <a:r>
              <a:rPr lang="en" sz="1000">
                <a:solidFill>
                  <a:srgbClr val="FFFFFF"/>
                </a:solidFill>
              </a:rPr>
              <a:t>Before the coal is burned, it is pulverized into the density of talcum powder. It is then mixed with hot air and blown into the firebox of the boiler. Burning in suspension, the coal/air mixture provides the most complete combustion and maximum heat possible.</a:t>
            </a:r>
          </a:p>
          <a:p>
            <a:pPr lvl="0" rtl="0">
              <a:lnSpc>
                <a:spcPct val="132954"/>
              </a:lnSpc>
              <a:spcBef>
                <a:spcPts val="0"/>
              </a:spcBef>
              <a:spcAft>
                <a:spcPts val="1100"/>
              </a:spcAft>
              <a:buClr>
                <a:schemeClr val="dk1"/>
              </a:buClr>
              <a:buSzPct val="110000"/>
              <a:buFont typeface="Arial"/>
              <a:buNone/>
            </a:pPr>
            <a:r>
              <a:rPr b="1" lang="en" sz="1000">
                <a:solidFill>
                  <a:srgbClr val="FFFFFF"/>
                </a:solidFill>
              </a:rPr>
              <a:t>2. Water turns to steam</a:t>
            </a:r>
          </a:p>
          <a:p>
            <a:pPr lvl="0" rtl="0">
              <a:lnSpc>
                <a:spcPct val="132954"/>
              </a:lnSpc>
              <a:spcBef>
                <a:spcPts val="0"/>
              </a:spcBef>
              <a:spcAft>
                <a:spcPts val="1100"/>
              </a:spcAft>
              <a:buClr>
                <a:schemeClr val="dk1"/>
              </a:buClr>
              <a:buSzPct val="110000"/>
              <a:buFont typeface="Arial"/>
              <a:buNone/>
            </a:pPr>
            <a:r>
              <a:rPr lang="en" sz="1000">
                <a:solidFill>
                  <a:srgbClr val="FFFFFF"/>
                </a:solidFill>
              </a:rPr>
              <a:t>Highly purified water, pumped through pipes inside the boiler, is turned into steam by the heat. The steam reaches temperatures of up to 1,000 degrees Fahrenheit and pressures up to 3,500 pounds per square inch, and is piped to the turbine.</a:t>
            </a:r>
          </a:p>
          <a:p>
            <a:pPr lvl="0" rtl="0">
              <a:lnSpc>
                <a:spcPct val="132954"/>
              </a:lnSpc>
              <a:spcBef>
                <a:spcPts val="0"/>
              </a:spcBef>
              <a:spcAft>
                <a:spcPts val="1100"/>
              </a:spcAft>
              <a:buClr>
                <a:schemeClr val="dk1"/>
              </a:buClr>
              <a:buSzPct val="110000"/>
              <a:buFont typeface="Arial"/>
              <a:buNone/>
            </a:pPr>
            <a:r>
              <a:rPr b="1" lang="en" sz="1000">
                <a:solidFill>
                  <a:srgbClr val="FFFFFF"/>
                </a:solidFill>
              </a:rPr>
              <a:t>3. Steam turns the turbine</a:t>
            </a:r>
          </a:p>
          <a:p>
            <a:pPr lvl="0" rtl="0">
              <a:lnSpc>
                <a:spcPct val="132954"/>
              </a:lnSpc>
              <a:spcBef>
                <a:spcPts val="0"/>
              </a:spcBef>
              <a:spcAft>
                <a:spcPts val="1100"/>
              </a:spcAft>
              <a:buClr>
                <a:schemeClr val="dk1"/>
              </a:buClr>
              <a:buSzPct val="110000"/>
              <a:buFont typeface="Arial"/>
              <a:buNone/>
            </a:pPr>
            <a:r>
              <a:rPr lang="en" sz="1000">
                <a:solidFill>
                  <a:srgbClr val="FFFFFF"/>
                </a:solidFill>
              </a:rPr>
              <a:t>The enormous pressure of the steam pushing against a series of giant turbine blades turns the turbine shaft. The turbine shaft is connected to the shaft of the generator, where magnets spin within wire coils to produce electricity.</a:t>
            </a:r>
          </a:p>
          <a:p>
            <a:pPr lvl="0" rtl="0">
              <a:lnSpc>
                <a:spcPct val="132954"/>
              </a:lnSpc>
              <a:spcBef>
                <a:spcPts val="0"/>
              </a:spcBef>
              <a:spcAft>
                <a:spcPts val="1100"/>
              </a:spcAft>
              <a:buClr>
                <a:schemeClr val="dk1"/>
              </a:buClr>
              <a:buSzPct val="110000"/>
              <a:buFont typeface="Arial"/>
              <a:buNone/>
            </a:pPr>
            <a:r>
              <a:rPr b="1" lang="en" sz="1000">
                <a:solidFill>
                  <a:srgbClr val="FFFFFF"/>
                </a:solidFill>
              </a:rPr>
              <a:t>4. Steam turns back into water</a:t>
            </a:r>
          </a:p>
          <a:p>
            <a:pPr lvl="0" rtl="0">
              <a:lnSpc>
                <a:spcPct val="132954"/>
              </a:lnSpc>
              <a:spcBef>
                <a:spcPts val="0"/>
              </a:spcBef>
              <a:spcAft>
                <a:spcPts val="1100"/>
              </a:spcAft>
              <a:buClr>
                <a:schemeClr val="dk1"/>
              </a:buClr>
              <a:buSzPct val="110000"/>
              <a:buFont typeface="Arial"/>
              <a:buNone/>
            </a:pPr>
            <a:r>
              <a:rPr lang="en" sz="1000">
                <a:solidFill>
                  <a:srgbClr val="FFFFFF"/>
                </a:solidFill>
              </a:rPr>
              <a:t>After doing its work in the turbine, the steam is drawn into a condenser, a large chamber in the basement of the power plant. In this important step, millions of gallons of cool water from a nearby source (such as a river or lake) are pumped through a network of tubes running through the condenser. The cool water in the tubes converts the steam back into water that can be used over and over again in the plant.</a:t>
            </a:r>
          </a:p>
          <a:p>
            <a:pPr>
              <a:spcBef>
                <a:spcPts val="0"/>
              </a:spcBef>
              <a:buNone/>
            </a:pPr>
            <a:r>
              <a:t/>
            </a:r>
            <a:endParaRPr sz="1000">
              <a:solidFill>
                <a:srgbClr val="FFFFFF"/>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b="1" lang="en"/>
              <a:t>Citations</a:t>
            </a:r>
          </a:p>
        </p:txBody>
      </p:sp>
      <p:sp>
        <p:nvSpPr>
          <p:cNvPr id="129" name="Shape 129"/>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sz="1400" u="sng">
                <a:solidFill>
                  <a:schemeClr val="hlink"/>
                </a:solidFill>
                <a:hlinkClick r:id="rId3"/>
              </a:rPr>
              <a:t>http://www.eschooltoday.com/energy/non-renewable-energy/what-is-coal.html</a:t>
            </a:r>
          </a:p>
          <a:p>
            <a:pPr rtl="0">
              <a:spcBef>
                <a:spcPts val="0"/>
              </a:spcBef>
              <a:buNone/>
            </a:pPr>
            <a:r>
              <a:t/>
            </a:r>
            <a:endParaRPr sz="1400"/>
          </a:p>
          <a:p>
            <a:pPr rtl="0">
              <a:spcBef>
                <a:spcPts val="0"/>
              </a:spcBef>
              <a:buNone/>
            </a:pPr>
            <a:r>
              <a:rPr lang="en" sz="1400" u="sng">
                <a:solidFill>
                  <a:schemeClr val="hlink"/>
                </a:solidFill>
                <a:hlinkClick r:id="rId4"/>
              </a:rPr>
              <a:t>https://www.duke-energy.com/about-energy/generating-electricity/coal-fired-how.asp</a:t>
            </a:r>
          </a:p>
          <a:p>
            <a:pPr rtl="0">
              <a:spcBef>
                <a:spcPts val="0"/>
              </a:spcBef>
              <a:buNone/>
            </a:pPr>
            <a:r>
              <a:t/>
            </a:r>
            <a:endParaRPr sz="1400"/>
          </a:p>
          <a:p>
            <a:pPr rtl="0">
              <a:spcBef>
                <a:spcPts val="0"/>
              </a:spcBef>
              <a:buNone/>
            </a:pPr>
            <a:r>
              <a:rPr lang="en" sz="1400" u="sng">
                <a:solidFill>
                  <a:schemeClr val="hlink"/>
                </a:solidFill>
                <a:hlinkClick r:id="rId5"/>
              </a:rPr>
              <a:t>http://www.epa.gov/cleanenergy/energy-and-you/affect/coal.html</a:t>
            </a:r>
          </a:p>
          <a:p>
            <a:pPr rtl="0">
              <a:spcBef>
                <a:spcPts val="0"/>
              </a:spcBef>
              <a:buNone/>
            </a:pPr>
            <a:r>
              <a:t/>
            </a:r>
            <a:endParaRPr sz="1400"/>
          </a:p>
          <a:p>
            <a:pPr rtl="0">
              <a:spcBef>
                <a:spcPts val="0"/>
              </a:spcBef>
              <a:buNone/>
            </a:pPr>
            <a:r>
              <a:rPr lang="en" sz="1400" u="sng">
                <a:solidFill>
                  <a:schemeClr val="hlink"/>
                </a:solidFill>
                <a:hlinkClick r:id="rId6"/>
              </a:rPr>
              <a:t>http://www.theinnovationdiaries.com/2494/where-does-coal-come-from/</a:t>
            </a:r>
          </a:p>
          <a:p>
            <a:pPr rtl="0">
              <a:spcBef>
                <a:spcPts val="0"/>
              </a:spcBef>
              <a:buNone/>
            </a:pPr>
            <a:r>
              <a:t/>
            </a:r>
            <a:endParaRPr sz="1400"/>
          </a:p>
          <a:p>
            <a:pPr rtl="0">
              <a:spcBef>
                <a:spcPts val="0"/>
              </a:spcBef>
              <a:buNone/>
            </a:pPr>
            <a:r>
              <a:rPr lang="en" sz="1400" u="sng">
                <a:solidFill>
                  <a:schemeClr val="hlink"/>
                </a:solidFill>
                <a:hlinkClick r:id="rId7"/>
              </a:rPr>
              <a:t>http://images.bwbx.io/cms/2012-04-26/econ_coal18__01__630x420.jpg</a:t>
            </a:r>
          </a:p>
          <a:p>
            <a:pPr rtl="0">
              <a:spcBef>
                <a:spcPts val="0"/>
              </a:spcBef>
              <a:buNone/>
            </a:pPr>
            <a:r>
              <a:t/>
            </a:r>
            <a:endParaRPr sz="1400"/>
          </a:p>
          <a:p>
            <a:pPr rtl="0">
              <a:spcBef>
                <a:spcPts val="0"/>
              </a:spcBef>
              <a:buNone/>
            </a:pPr>
            <a:r>
              <a:rPr lang="en" sz="1400" u="sng">
                <a:solidFill>
                  <a:schemeClr val="hlink"/>
                </a:solidFill>
                <a:hlinkClick r:id="rId8"/>
              </a:rPr>
              <a:t>https://emergingequity.files.wordpress.com/2015/02/coal-1.jpg</a:t>
            </a:r>
          </a:p>
          <a:p>
            <a:pPr rtl="0">
              <a:spcBef>
                <a:spcPts val="0"/>
              </a:spcBef>
              <a:buNone/>
            </a:pPr>
            <a:r>
              <a:t/>
            </a:r>
            <a:endParaRPr sz="1400"/>
          </a:p>
          <a:p>
            <a:pPr rtl="0">
              <a:spcBef>
                <a:spcPts val="0"/>
              </a:spcBef>
              <a:buNone/>
            </a:pPr>
            <a:r>
              <a:rPr lang="en" sz="1400" u="sng">
                <a:solidFill>
                  <a:schemeClr val="hlink"/>
                </a:solidFill>
                <a:hlinkClick r:id="rId9"/>
              </a:rPr>
              <a:t>https://upload.wikimedia.org/wikipedia/commons/7/72/Coal_anthracite.jpg</a:t>
            </a:r>
          </a:p>
          <a:p>
            <a:pPr rtl="0">
              <a:spcBef>
                <a:spcPts val="0"/>
              </a:spcBef>
              <a:buNone/>
            </a:pPr>
            <a:r>
              <a:t/>
            </a:r>
            <a:endParaRPr sz="1400"/>
          </a:p>
          <a:p>
            <a:pPr rtl="0">
              <a:spcBef>
                <a:spcPts val="0"/>
              </a:spcBef>
              <a:buNone/>
            </a:pPr>
            <a:r>
              <a:rPr lang="en" sz="1400" u="sng">
                <a:solidFill>
                  <a:schemeClr val="hlink"/>
                </a:solidFill>
                <a:hlinkClick r:id="rId10"/>
              </a:rPr>
              <a:t>http://theamericanenergynews.com/wp-content/uploads/2015/07/Coal-Fired-Power-Plant.jpg</a:t>
            </a:r>
          </a:p>
          <a:p>
            <a:pPr rtl="0">
              <a:spcBef>
                <a:spcPts val="0"/>
              </a:spcBef>
              <a:buNone/>
            </a:pPr>
            <a:r>
              <a:t/>
            </a:r>
            <a:endParaRPr sz="1400"/>
          </a:p>
          <a:p>
            <a:pPr rtl="0">
              <a:spcBef>
                <a:spcPts val="0"/>
              </a:spcBef>
              <a:buNone/>
            </a:pPr>
            <a:r>
              <a:t/>
            </a:r>
            <a:endParaRPr sz="1400"/>
          </a:p>
          <a:p>
            <a:pPr rtl="0">
              <a:spcBef>
                <a:spcPts val="0"/>
              </a:spcBef>
              <a:buNone/>
            </a:pPr>
            <a:r>
              <a:t/>
            </a:r>
            <a:endParaRPr sz="1400"/>
          </a:p>
          <a:p>
            <a:pPr rtl="0">
              <a:spcBef>
                <a:spcPts val="0"/>
              </a:spcBef>
              <a:buNone/>
            </a:pPr>
            <a:r>
              <a:t/>
            </a:r>
            <a:endParaRPr sz="1400"/>
          </a:p>
          <a:p>
            <a:pPr rtl="0">
              <a:spcBef>
                <a:spcPts val="0"/>
              </a:spcBef>
              <a:buNone/>
            </a:pPr>
            <a:r>
              <a:t/>
            </a:r>
            <a:endParaRPr sz="1400"/>
          </a:p>
          <a:p>
            <a:pPr rtl="0">
              <a:spcBef>
                <a:spcPts val="0"/>
              </a:spcBef>
              <a:buNone/>
            </a:pPr>
            <a:r>
              <a:t/>
            </a:r>
            <a:endParaRPr sz="1400"/>
          </a:p>
          <a:p>
            <a:pPr>
              <a:spcBef>
                <a:spcPts val="0"/>
              </a:spcBef>
              <a:buNone/>
            </a:pPr>
            <a:r>
              <a:t/>
            </a:r>
            <a:endParaRPr sz="1400"/>
          </a:p>
        </p:txBody>
      </p:sp>
      <p:pic>
        <p:nvPicPr>
          <p:cNvPr id="130" name="Shape 130"/>
          <p:cNvPicPr preferRelativeResize="0"/>
          <p:nvPr/>
        </p:nvPicPr>
        <p:blipFill>
          <a:blip r:embed="rId11">
            <a:alphaModFix/>
          </a:blip>
          <a:stretch>
            <a:fillRect/>
          </a:stretch>
        </p:blipFill>
        <p:spPr>
          <a:xfrm>
            <a:off x="2729871" y="276796"/>
            <a:ext cx="1191074" cy="7865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